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aleway"/>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aleway-regular.fntdata"/><Relationship Id="rId10" Type="http://schemas.openxmlformats.org/officeDocument/2006/relationships/slide" Target="slides/slide5.xml"/><Relationship Id="rId13" Type="http://schemas.openxmlformats.org/officeDocument/2006/relationships/font" Target="fonts/Raleway-italic.fntdata"/><Relationship Id="rId12"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Raleway-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a5fdd492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a5fdd492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e268465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9e268465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8" name="Google Shape;18;p2"/>
          <p:cNvSpPr txBox="1"/>
          <p:nvPr/>
        </p:nvSpPr>
        <p:spPr>
          <a:xfrm>
            <a:off x="153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800">
                <a:solidFill>
                  <a:srgbClr val="999999"/>
                </a:solidFill>
                <a:latin typeface="Raleway"/>
                <a:ea typeface="Raleway"/>
                <a:cs typeface="Raleway"/>
                <a:sym typeface="Raleway"/>
              </a:rPr>
              <a:t>IES Ítaca, Zaragoza</a:t>
            </a:r>
            <a:endParaRPr sz="800">
              <a:solidFill>
                <a:srgbClr val="999999"/>
              </a:solidFill>
              <a:latin typeface="Raleway"/>
              <a:ea typeface="Raleway"/>
              <a:cs typeface="Raleway"/>
              <a:sym typeface="Raleway"/>
            </a:endParaRPr>
          </a:p>
        </p:txBody>
      </p:sp>
      <p:sp>
        <p:nvSpPr>
          <p:cNvPr id="19" name="Google Shape;19;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s" sz="600">
                <a:latin typeface="Raleway"/>
                <a:ea typeface="Raleway"/>
                <a:cs typeface="Raleway"/>
                <a:sym typeface="Raleway"/>
              </a:rPr>
              <a:t>Versión 0.1</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5" name="Shape 105"/>
        <p:cNvGrpSpPr/>
        <p:nvPr/>
      </p:nvGrpSpPr>
      <p:grpSpPr>
        <a:xfrm>
          <a:off x="0" y="0"/>
          <a:ext cx="0" cy="0"/>
          <a:chOff x="0" y="0"/>
          <a:chExt cx="0" cy="0"/>
        </a:xfrm>
      </p:grpSpPr>
      <p:grpSp>
        <p:nvGrpSpPr>
          <p:cNvPr id="106" name="Google Shape;106;p11"/>
          <p:cNvGrpSpPr/>
          <p:nvPr/>
        </p:nvGrpSpPr>
        <p:grpSpPr>
          <a:xfrm>
            <a:off x="830392" y="4169130"/>
            <a:ext cx="745763" cy="45826"/>
            <a:chOff x="4580561" y="2589004"/>
            <a:chExt cx="1064464" cy="25200"/>
          </a:xfrm>
        </p:grpSpPr>
        <p:sp>
          <p:nvSpPr>
            <p:cNvPr id="107" name="Google Shape;107;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0" name="Google Shape;110;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11" name="Google Shape;111;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 name="Google Shape;112;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3" name="Google Shape;113;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4" name="Google Shape;114;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5" name="Shape 115"/>
        <p:cNvGrpSpPr/>
        <p:nvPr/>
      </p:nvGrpSpPr>
      <p:grpSpPr>
        <a:xfrm>
          <a:off x="0" y="0"/>
          <a:ext cx="0" cy="0"/>
          <a:chOff x="0" y="0"/>
          <a:chExt cx="0" cy="0"/>
        </a:xfrm>
      </p:grpSpPr>
      <p:sp>
        <p:nvSpPr>
          <p:cNvPr id="116" name="Google Shape;116;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 name="Google Shape;117;p12"/>
          <p:cNvGrpSpPr/>
          <p:nvPr/>
        </p:nvGrpSpPr>
        <p:grpSpPr>
          <a:xfrm>
            <a:off x="830392" y="1191256"/>
            <a:ext cx="745763" cy="45826"/>
            <a:chOff x="4580561" y="2589004"/>
            <a:chExt cx="1064464" cy="25200"/>
          </a:xfrm>
        </p:grpSpPr>
        <p:sp>
          <p:nvSpPr>
            <p:cNvPr id="118" name="Google Shape;118;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1" name="Google Shape;121;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2" name="Google Shape;122;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3" name="Google Shape;123;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24" name="Google Shape;124;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6" name="Google Shape;126;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7" name="Google Shape;127;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8" name="Shape 128"/>
        <p:cNvGrpSpPr/>
        <p:nvPr/>
      </p:nvGrpSpPr>
      <p:grpSpPr>
        <a:xfrm>
          <a:off x="0" y="0"/>
          <a:ext cx="0" cy="0"/>
          <a:chOff x="0" y="0"/>
          <a:chExt cx="0" cy="0"/>
        </a:xfrm>
      </p:grpSpPr>
      <p:sp>
        <p:nvSpPr>
          <p:cNvPr id="129" name="Google Shape;129;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0" name="Google Shape;130;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31" name="Google Shape;131;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3" name="Google Shape;133;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4" name="Google Shape;134;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5" name="Shape 135"/>
        <p:cNvGrpSpPr/>
        <p:nvPr/>
      </p:nvGrpSpPr>
      <p:grpSpPr>
        <a:xfrm>
          <a:off x="0" y="0"/>
          <a:ext cx="0" cy="0"/>
          <a:chOff x="0" y="0"/>
          <a:chExt cx="0" cy="0"/>
        </a:xfrm>
      </p:grpSpPr>
      <p:grpSp>
        <p:nvGrpSpPr>
          <p:cNvPr id="136" name="Google Shape;136;p14"/>
          <p:cNvGrpSpPr/>
          <p:nvPr/>
        </p:nvGrpSpPr>
        <p:grpSpPr>
          <a:xfrm>
            <a:off x="830392" y="4169130"/>
            <a:ext cx="745763" cy="45826"/>
            <a:chOff x="4580561" y="2589004"/>
            <a:chExt cx="1064464" cy="25200"/>
          </a:xfrm>
        </p:grpSpPr>
        <p:sp>
          <p:nvSpPr>
            <p:cNvPr id="137" name="Google Shape;137;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0" name="Google Shape;140;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1" name="Google Shape;14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42" name="Google Shape;142;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4" name="Google Shape;144;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5" name="Google Shape;145;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6" name="Shape 146"/>
        <p:cNvGrpSpPr/>
        <p:nvPr/>
      </p:nvGrpSpPr>
      <p:grpSpPr>
        <a:xfrm>
          <a:off x="0" y="0"/>
          <a:ext cx="0" cy="0"/>
          <a:chOff x="0" y="0"/>
          <a:chExt cx="0" cy="0"/>
        </a:xfrm>
      </p:grpSpPr>
      <p:sp>
        <p:nvSpPr>
          <p:cNvPr id="147" name="Google Shape;147;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48" name="Google Shape;148;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0" name="Google Shape;150;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1" name="Google Shape;151;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ES Itaca">
  <p:cSld name="SECTION_HEADER_1">
    <p:bg>
      <p:bgPr>
        <a:solidFill>
          <a:schemeClr val="dk1"/>
        </a:solidFill>
      </p:bgPr>
    </p:bg>
    <p:spTree>
      <p:nvGrpSpPr>
        <p:cNvPr id="152" name="Shape 152"/>
        <p:cNvGrpSpPr/>
        <p:nvPr/>
      </p:nvGrpSpPr>
      <p:grpSpPr>
        <a:xfrm>
          <a:off x="0" y="0"/>
          <a:ext cx="0" cy="0"/>
          <a:chOff x="0" y="0"/>
          <a:chExt cx="0" cy="0"/>
        </a:xfrm>
      </p:grpSpPr>
      <p:sp>
        <p:nvSpPr>
          <p:cNvPr id="153" name="Google Shape;153;p16"/>
          <p:cNvSpPr txBox="1"/>
          <p:nvPr>
            <p:ph type="title"/>
          </p:nvPr>
        </p:nvSpPr>
        <p:spPr>
          <a:xfrm>
            <a:off x="1296775" y="53770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4" name="Google Shape;154;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55" name="Google Shape;155;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800">
                <a:solidFill>
                  <a:srgbClr val="FFFFFF"/>
                </a:solidFill>
                <a:latin typeface="Raleway"/>
                <a:ea typeface="Raleway"/>
                <a:cs typeface="Raleway"/>
                <a:sym typeface="Raleway"/>
              </a:rPr>
              <a:t>IES Ítaca, Zaragoza</a:t>
            </a:r>
            <a:endParaRPr sz="800">
              <a:solidFill>
                <a:srgbClr val="FFFFFF"/>
              </a:solidFill>
              <a:latin typeface="Raleway"/>
              <a:ea typeface="Raleway"/>
              <a:cs typeface="Raleway"/>
              <a:sym typeface="Raleway"/>
            </a:endParaRPr>
          </a:p>
        </p:txBody>
      </p:sp>
      <p:sp>
        <p:nvSpPr>
          <p:cNvPr id="156" name="Google Shape;156;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s" sz="600">
                <a:solidFill>
                  <a:srgbClr val="FFFFFF"/>
                </a:solidFill>
                <a:latin typeface="Raleway"/>
                <a:ea typeface="Raleway"/>
                <a:cs typeface="Raleway"/>
                <a:sym typeface="Raleway"/>
              </a:rPr>
              <a:t>Versión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57" name="Shape 157"/>
        <p:cNvGrpSpPr/>
        <p:nvPr/>
      </p:nvGrpSpPr>
      <p:grpSpPr>
        <a:xfrm>
          <a:off x="0" y="0"/>
          <a:ext cx="0" cy="0"/>
          <a:chOff x="0" y="0"/>
          <a:chExt cx="0" cy="0"/>
        </a:xfrm>
      </p:grpSpPr>
      <p:grpSp>
        <p:nvGrpSpPr>
          <p:cNvPr id="158" name="Google Shape;158;p17"/>
          <p:cNvGrpSpPr/>
          <p:nvPr/>
        </p:nvGrpSpPr>
        <p:grpSpPr>
          <a:xfrm>
            <a:off x="830392" y="1191256"/>
            <a:ext cx="745763" cy="45826"/>
            <a:chOff x="4580561" y="2589004"/>
            <a:chExt cx="1064464" cy="25200"/>
          </a:xfrm>
        </p:grpSpPr>
        <p:sp>
          <p:nvSpPr>
            <p:cNvPr id="159" name="Google Shape;15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2" name="Google Shape;16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63" name="Google Shape;163;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5" name="Google Shape;165;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6" name="Google Shape;166;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0" name="Shape 20"/>
        <p:cNvGrpSpPr/>
        <p:nvPr/>
      </p:nvGrpSpPr>
      <p:grpSpPr>
        <a:xfrm>
          <a:off x="0" y="0"/>
          <a:ext cx="0" cy="0"/>
          <a:chOff x="0" y="0"/>
          <a:chExt cx="0" cy="0"/>
        </a:xfrm>
      </p:grpSpPr>
      <p:pic>
        <p:nvPicPr>
          <p:cNvPr descr="shutterstock_429987889_edited.jpg" id="21" name="Google Shape;21;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2" name="Google Shape;22;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3"/>
          <p:cNvGrpSpPr/>
          <p:nvPr/>
        </p:nvGrpSpPr>
        <p:grpSpPr>
          <a:xfrm>
            <a:off x="830392" y="1191256"/>
            <a:ext cx="745763" cy="45826"/>
            <a:chOff x="4580561" y="2589004"/>
            <a:chExt cx="1064464" cy="25200"/>
          </a:xfrm>
        </p:grpSpPr>
        <p:sp>
          <p:nvSpPr>
            <p:cNvPr id="24" name="Google Shape;24;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7" name="Google Shape;27;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8" name="Google Shape;28;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9" name="Google Shape;29;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3" name="Shape 33"/>
        <p:cNvGrpSpPr/>
        <p:nvPr/>
      </p:nvGrpSpPr>
      <p:grpSpPr>
        <a:xfrm>
          <a:off x="0" y="0"/>
          <a:ext cx="0" cy="0"/>
          <a:chOff x="0" y="0"/>
          <a:chExt cx="0" cy="0"/>
        </a:xfrm>
      </p:grpSpPr>
      <p:grpSp>
        <p:nvGrpSpPr>
          <p:cNvPr id="34" name="Google Shape;34;p4"/>
          <p:cNvGrpSpPr/>
          <p:nvPr/>
        </p:nvGrpSpPr>
        <p:grpSpPr>
          <a:xfrm>
            <a:off x="830392" y="1191256"/>
            <a:ext cx="745763" cy="45826"/>
            <a:chOff x="4580561" y="2589004"/>
            <a:chExt cx="1064464" cy="25200"/>
          </a:xfrm>
        </p:grpSpPr>
        <p:sp>
          <p:nvSpPr>
            <p:cNvPr id="35" name="Google Shape;3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8" name="Google Shape;3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39" name="Google Shape;39;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Ítaca - Título punto e introducción" type="tx">
  <p:cSld name="TITLE_AND_BODY">
    <p:spTree>
      <p:nvGrpSpPr>
        <p:cNvPr id="43" name="Shape 43"/>
        <p:cNvGrpSpPr/>
        <p:nvPr/>
      </p:nvGrpSpPr>
      <p:grpSpPr>
        <a:xfrm>
          <a:off x="0" y="0"/>
          <a:ext cx="0" cy="0"/>
          <a:chOff x="0" y="0"/>
          <a:chExt cx="0" cy="0"/>
        </a:xfrm>
      </p:grpSpPr>
      <p:sp>
        <p:nvSpPr>
          <p:cNvPr id="44" name="Google Shape;44;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5"/>
          <p:cNvGrpSpPr/>
          <p:nvPr/>
        </p:nvGrpSpPr>
        <p:grpSpPr>
          <a:xfrm>
            <a:off x="830392" y="1191256"/>
            <a:ext cx="745763" cy="45826"/>
            <a:chOff x="4580561" y="2589004"/>
            <a:chExt cx="1064464" cy="25200"/>
          </a:xfrm>
        </p:grpSpPr>
        <p:sp>
          <p:nvSpPr>
            <p:cNvPr id="46" name="Google Shape;46;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9" name="Google Shape;49;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0" name="Google Shape;50;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51" name="Google Shape;51;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 name="Google Shape;52;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3" name="Google Shape;53;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5" name="Shape 55"/>
        <p:cNvGrpSpPr/>
        <p:nvPr/>
      </p:nvGrpSpPr>
      <p:grpSpPr>
        <a:xfrm>
          <a:off x="0" y="0"/>
          <a:ext cx="0" cy="0"/>
          <a:chOff x="0" y="0"/>
          <a:chExt cx="0" cy="0"/>
        </a:xfrm>
      </p:grpSpPr>
      <p:sp>
        <p:nvSpPr>
          <p:cNvPr id="56" name="Google Shape;56;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58" name="Google Shape;58;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 name="Google Shape;59;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2" name="Google Shape;62;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3" name="Shape 63"/>
        <p:cNvGrpSpPr/>
        <p:nvPr/>
      </p:nvGrpSpPr>
      <p:grpSpPr>
        <a:xfrm>
          <a:off x="0" y="0"/>
          <a:ext cx="0" cy="0"/>
          <a:chOff x="0" y="0"/>
          <a:chExt cx="0" cy="0"/>
        </a:xfrm>
      </p:grpSpPr>
      <p:pic>
        <p:nvPicPr>
          <p:cNvPr descr="shutterstock_31891705.jpg" id="64" name="Google Shape;64;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5" name="Google Shape;65;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s"/>
              <a:t>‹#›</a:t>
            </a:fld>
            <a:endParaRPr/>
          </a:p>
        </p:txBody>
      </p:sp>
      <p:sp>
        <p:nvSpPr>
          <p:cNvPr id="67" name="Google Shape;67;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 name="Google Shape;68;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1" name="Google Shape;71;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8"/>
          <p:cNvGrpSpPr/>
          <p:nvPr/>
        </p:nvGrpSpPr>
        <p:grpSpPr>
          <a:xfrm>
            <a:off x="830392" y="1191256"/>
            <a:ext cx="745763" cy="45826"/>
            <a:chOff x="4580561" y="2589004"/>
            <a:chExt cx="1064464" cy="25200"/>
          </a:xfrm>
        </p:grpSpPr>
        <p:sp>
          <p:nvSpPr>
            <p:cNvPr id="75" name="Google Shape;75;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8" name="Google Shape;78;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81" name="Google Shape;81;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9"/>
          <p:cNvGrpSpPr/>
          <p:nvPr/>
        </p:nvGrpSpPr>
        <p:grpSpPr>
          <a:xfrm>
            <a:off x="830392" y="1191256"/>
            <a:ext cx="745763" cy="45826"/>
            <a:chOff x="4580561" y="2589004"/>
            <a:chExt cx="1064464" cy="25200"/>
          </a:xfrm>
        </p:grpSpPr>
        <p:sp>
          <p:nvSpPr>
            <p:cNvPr id="88" name="Google Shape;88;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1" name="Google Shape;91;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92" name="Google Shape;92;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 name="Google Shape;93;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ES Ítaca - Texto Básico ">
  <p:cSld name="ONE_COLUMN_TEXT">
    <p:spTree>
      <p:nvGrpSpPr>
        <p:cNvPr id="96" name="Shape 96"/>
        <p:cNvGrpSpPr/>
        <p:nvPr/>
      </p:nvGrpSpPr>
      <p:grpSpPr>
        <a:xfrm>
          <a:off x="0" y="0"/>
          <a:ext cx="0" cy="0"/>
          <a:chOff x="0" y="0"/>
          <a:chExt cx="0" cy="0"/>
        </a:xfrm>
      </p:grpSpPr>
      <p:sp>
        <p:nvSpPr>
          <p:cNvPr id="97" name="Google Shape;97;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0"/>
          <p:cNvGrpSpPr/>
          <p:nvPr/>
        </p:nvGrpSpPr>
        <p:grpSpPr>
          <a:xfrm>
            <a:off x="830392" y="1191256"/>
            <a:ext cx="745763" cy="45826"/>
            <a:chOff x="4580561" y="2589004"/>
            <a:chExt cx="1064464" cy="25200"/>
          </a:xfrm>
        </p:grpSpPr>
        <p:sp>
          <p:nvSpPr>
            <p:cNvPr id="99" name="Google Shape;99;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txBox="1"/>
          <p:nvPr>
            <p:ph type="title"/>
          </p:nvPr>
        </p:nvSpPr>
        <p:spPr>
          <a:xfrm>
            <a:off x="721225" y="523425"/>
            <a:ext cx="7353600" cy="56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2" name="Google Shape;102;p10"/>
          <p:cNvSpPr txBox="1"/>
          <p:nvPr>
            <p:ph idx="1" type="body"/>
          </p:nvPr>
        </p:nvSpPr>
        <p:spPr>
          <a:xfrm>
            <a:off x="721225" y="1545850"/>
            <a:ext cx="7383900" cy="3238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3" name="Google Shape;10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04" name="Google Shape;104;p10"/>
          <p:cNvSpPr txBox="1"/>
          <p:nvPr/>
        </p:nvSpPr>
        <p:spPr>
          <a:xfrm>
            <a:off x="153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s" sz="800">
                <a:solidFill>
                  <a:srgbClr val="999999"/>
                </a:solidFill>
                <a:latin typeface="Raleway"/>
                <a:ea typeface="Raleway"/>
                <a:cs typeface="Raleway"/>
                <a:sym typeface="Raleway"/>
              </a:rPr>
              <a:t>IES Ítaca, Zaragoza</a:t>
            </a:r>
            <a:endParaRPr sz="800">
              <a:solidFill>
                <a:srgbClr val="999999"/>
              </a:solidFill>
              <a:latin typeface="Raleway"/>
              <a:ea typeface="Raleway"/>
              <a:cs typeface="Raleway"/>
              <a:sym typeface="Raleway"/>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18"/>
          <p:cNvSpPr txBox="1"/>
          <p:nvPr>
            <p:ph type="ctrTitle"/>
          </p:nvPr>
        </p:nvSpPr>
        <p:spPr>
          <a:xfrm>
            <a:off x="729575" y="1283800"/>
            <a:ext cx="6037500" cy="16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s" sz="4800">
                <a:solidFill>
                  <a:srgbClr val="000000"/>
                </a:solidFill>
              </a:rPr>
              <a:t>Práctica 5:</a:t>
            </a:r>
            <a:r>
              <a:rPr lang="es" sz="4800">
                <a:solidFill>
                  <a:srgbClr val="000000"/>
                </a:solidFill>
              </a:rPr>
              <a:t> </a:t>
            </a:r>
            <a:endParaRPr sz="4800">
              <a:solidFill>
                <a:srgbClr val="000000"/>
              </a:solidFill>
            </a:endParaRPr>
          </a:p>
          <a:p>
            <a:pPr indent="0" lvl="0" marL="0" rtl="0" algn="l">
              <a:spcBef>
                <a:spcPts val="0"/>
              </a:spcBef>
              <a:spcAft>
                <a:spcPts val="0"/>
              </a:spcAft>
              <a:buNone/>
            </a:pPr>
            <a:r>
              <a:rPr lang="es" sz="4800">
                <a:solidFill>
                  <a:srgbClr val="000000"/>
                </a:solidFill>
              </a:rPr>
              <a:t>OpenJFX</a:t>
            </a:r>
            <a:endParaRPr i="1"/>
          </a:p>
        </p:txBody>
      </p:sp>
      <p:pic>
        <p:nvPicPr>
          <p:cNvPr id="172" name="Google Shape;172;p18"/>
          <p:cNvPicPr preferRelativeResize="0"/>
          <p:nvPr/>
        </p:nvPicPr>
        <p:blipFill>
          <a:blip r:embed="rId4">
            <a:alphaModFix/>
          </a:blip>
          <a:stretch>
            <a:fillRect/>
          </a:stretch>
        </p:blipFill>
        <p:spPr>
          <a:xfrm>
            <a:off x="6766950" y="664675"/>
            <a:ext cx="2038050" cy="883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idx="1" type="body"/>
          </p:nvPr>
        </p:nvSpPr>
        <p:spPr>
          <a:xfrm>
            <a:off x="721225" y="1444625"/>
            <a:ext cx="7406700" cy="331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s" sz="1500"/>
              <a:t>Implementa las intefaces creadas en la práctica 4 utilizando OpenJFX. Se permite el uso de SceneBuilder con FXML o si os es más sencillo librerías que encontréis y objetos básicos del framework. </a:t>
            </a:r>
            <a:endParaRPr sz="1500"/>
          </a:p>
          <a:p>
            <a:pPr indent="-323850" lvl="1" marL="914400" rtl="0" algn="l">
              <a:spcBef>
                <a:spcPts val="0"/>
              </a:spcBef>
              <a:spcAft>
                <a:spcPts val="0"/>
              </a:spcAft>
              <a:buSzPts val="1500"/>
              <a:buChar char="○"/>
            </a:pPr>
            <a:r>
              <a:rPr lang="es" sz="1500"/>
              <a:t>Pantalla de LOGIN</a:t>
            </a:r>
            <a:endParaRPr sz="1500"/>
          </a:p>
          <a:p>
            <a:pPr indent="-323850" lvl="1" marL="914400" rtl="0" algn="l">
              <a:spcBef>
                <a:spcPts val="0"/>
              </a:spcBef>
              <a:spcAft>
                <a:spcPts val="0"/>
              </a:spcAft>
              <a:buSzPts val="1500"/>
              <a:buChar char="○"/>
            </a:pPr>
            <a:r>
              <a:rPr lang="es" sz="1500"/>
              <a:t>Pantalla de ALTA DE CLIENTES</a:t>
            </a:r>
            <a:endParaRPr sz="1500"/>
          </a:p>
          <a:p>
            <a:pPr indent="-323850" lvl="1" marL="914400" rtl="0" algn="l">
              <a:spcBef>
                <a:spcPts val="0"/>
              </a:spcBef>
              <a:spcAft>
                <a:spcPts val="0"/>
              </a:spcAft>
              <a:buSzPts val="1500"/>
              <a:buChar char="○"/>
            </a:pPr>
            <a:r>
              <a:rPr lang="es" sz="1500"/>
              <a:t>Pantalla Principal</a:t>
            </a:r>
            <a:endParaRPr sz="1500"/>
          </a:p>
          <a:p>
            <a:pPr indent="0" lvl="0" marL="457200" rtl="0" algn="l">
              <a:spcBef>
                <a:spcPts val="1600"/>
              </a:spcBef>
              <a:spcAft>
                <a:spcPts val="1600"/>
              </a:spcAft>
              <a:buNone/>
            </a:pPr>
            <a:r>
              <a:t/>
            </a:r>
            <a:endParaRPr sz="1100"/>
          </a:p>
        </p:txBody>
      </p:sp>
      <p:sp>
        <p:nvSpPr>
          <p:cNvPr id="178" name="Google Shape;178;p19"/>
          <p:cNvSpPr txBox="1"/>
          <p:nvPr>
            <p:ph type="title"/>
          </p:nvPr>
        </p:nvSpPr>
        <p:spPr>
          <a:xfrm>
            <a:off x="721225" y="548725"/>
            <a:ext cx="7740000" cy="6021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AutoNum type="arabicPeriod"/>
            </a:pPr>
            <a:r>
              <a:rPr lang="es" sz="2500"/>
              <a:t>Frame inicial de login</a:t>
            </a:r>
            <a:endParaRPr b="0" sz="2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0"/>
          <p:cNvSpPr txBox="1"/>
          <p:nvPr>
            <p:ph idx="1" type="body"/>
          </p:nvPr>
        </p:nvSpPr>
        <p:spPr>
          <a:xfrm>
            <a:off x="617600" y="1317175"/>
            <a:ext cx="7406700" cy="331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s" sz="1500"/>
              <a:t>Dependiendo de la opción tomada para la creación de las interfaces, aborda la tarea de crear un sistema controlador de la aplicación que permita reproducir los mismos métodos que usaron  en la práctica 4.</a:t>
            </a:r>
            <a:endParaRPr sz="1500"/>
          </a:p>
        </p:txBody>
      </p:sp>
      <p:sp>
        <p:nvSpPr>
          <p:cNvPr id="184" name="Google Shape;184;p20"/>
          <p:cNvSpPr txBox="1"/>
          <p:nvPr>
            <p:ph type="title"/>
          </p:nvPr>
        </p:nvSpPr>
        <p:spPr>
          <a:xfrm>
            <a:off x="721225" y="548725"/>
            <a:ext cx="7740000" cy="6021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AutoNum type="arabicPeriod" startAt="2"/>
            </a:pPr>
            <a:r>
              <a:rPr lang="es" sz="2500"/>
              <a:t>Creación de métodos de control dinámicos</a:t>
            </a:r>
            <a:endParaRPr b="0" sz="2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idx="1" type="body"/>
          </p:nvPr>
        </p:nvSpPr>
        <p:spPr>
          <a:xfrm>
            <a:off x="665650" y="1420825"/>
            <a:ext cx="7406700" cy="331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s" sz="1500"/>
              <a:t>Utiliza clases CSS de la versión 2.1. que OpenJFX acepta, para realizar cambios en la forma y color de los elementos de las intefaces creadas. </a:t>
            </a:r>
            <a:endParaRPr sz="1500"/>
          </a:p>
          <a:p>
            <a:pPr indent="-323850" lvl="0" marL="457200" rtl="0" algn="l">
              <a:spcBef>
                <a:spcPts val="0"/>
              </a:spcBef>
              <a:spcAft>
                <a:spcPts val="0"/>
              </a:spcAft>
              <a:buSzPts val="1500"/>
              <a:buChar char="●"/>
            </a:pPr>
            <a:r>
              <a:rPr lang="es" sz="1500"/>
              <a:t>Puedes usar CSS “embebido” o agruparlo en ficheros externos que importes.</a:t>
            </a:r>
            <a:endParaRPr sz="1500"/>
          </a:p>
          <a:p>
            <a:pPr indent="0" lvl="0" marL="914400" rtl="0" algn="l">
              <a:spcBef>
                <a:spcPts val="1600"/>
              </a:spcBef>
              <a:spcAft>
                <a:spcPts val="1600"/>
              </a:spcAft>
              <a:buNone/>
            </a:pPr>
            <a:r>
              <a:t/>
            </a:r>
            <a:endParaRPr sz="1500"/>
          </a:p>
        </p:txBody>
      </p:sp>
      <p:sp>
        <p:nvSpPr>
          <p:cNvPr id="190" name="Google Shape;190;p21"/>
          <p:cNvSpPr txBox="1"/>
          <p:nvPr>
            <p:ph type="title"/>
          </p:nvPr>
        </p:nvSpPr>
        <p:spPr>
          <a:xfrm>
            <a:off x="721225" y="548725"/>
            <a:ext cx="7740000" cy="6021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AutoNum type="arabicPeriod" startAt="3"/>
            </a:pPr>
            <a:r>
              <a:rPr lang="es" sz="2500"/>
              <a:t>Modificación del LOOK&amp;FEEL</a:t>
            </a:r>
            <a:endParaRPr b="0" sz="2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800">
                <a:solidFill>
                  <a:srgbClr val="000000"/>
                </a:solidFill>
              </a:rPr>
              <a:t>Gracias.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